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5" r:id="rId2"/>
    <p:sldId id="258" r:id="rId3"/>
    <p:sldId id="263" r:id="rId4"/>
    <p:sldId id="266" r:id="rId5"/>
    <p:sldId id="267" r:id="rId6"/>
    <p:sldId id="259" r:id="rId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A3B"/>
    <a:srgbClr val="333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94610"/>
  </p:normalViewPr>
  <p:slideViewPr>
    <p:cSldViewPr snapToGrid="0" snapToObjects="1">
      <p:cViewPr>
        <p:scale>
          <a:sx n="46" d="100"/>
          <a:sy n="46" d="100"/>
        </p:scale>
        <p:origin x="64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25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D501-871C-27E6-8795-6E4B280B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59D41-35B7-ABEA-144A-C3BF47F44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E21E5-516D-C7C7-515D-9433A2B11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B72B-B9E3-0FCD-D4DB-61F934C18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52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8AD01-A55C-3A91-84A9-BA5654AB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5DDF6-98DB-04A9-A954-BCDE53275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EB43D-0C39-1757-035F-7E22A1561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4496-BF8D-64C5-6A27-FAC9CF3A0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4514"/>
            <a:ext cx="18288000" cy="10287000"/>
          </a:xfrm>
          <a:prstGeom prst="rect">
            <a:avLst/>
          </a:prstGeom>
          <a:noFill/>
        </p:spPr>
      </p:pic>
      <p:sp>
        <p:nvSpPr>
          <p:cNvPr id="7" name="Presentation On"/>
          <p:cNvSpPr/>
          <p:nvPr/>
        </p:nvSpPr>
        <p:spPr>
          <a:xfrm>
            <a:off x="7134225" y="1114425"/>
            <a:ext cx="40195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350" kern="0" spc="-225" dirty="0">
                <a:solidFill>
                  <a:srgbClr val="FFFFF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Presentation On:</a:t>
            </a:r>
            <a:endParaRPr lang="en-US" sz="4350" dirty="0"/>
          </a:p>
        </p:txBody>
      </p:sp>
      <p:sp>
        <p:nvSpPr>
          <p:cNvPr id="8" name="Group MembersMutahhar FayyazMusabAhmed Sadiq"/>
          <p:cNvSpPr/>
          <p:nvPr/>
        </p:nvSpPr>
        <p:spPr>
          <a:xfrm>
            <a:off x="4452937" y="8172450"/>
            <a:ext cx="9382126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kern="0" spc="-150" dirty="0">
                <a:solidFill>
                  <a:srgbClr val="FFFFFF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Semi Bold" pitchFamily="34" charset="-120"/>
              </a:rPr>
              <a:t>Group Members:</a:t>
            </a:r>
            <a:r>
              <a:rPr sz="2800" dirty="0">
                <a:latin typeface="Inter 18pt" panose="02000503000000020004" pitchFamily="2" charset="0"/>
                <a:ea typeface="Inter 18pt" panose="02000503000000020004" pitchFamily="2" charset="0"/>
              </a:rPr>
              <a:t/>
            </a:r>
            <a:br>
              <a:rPr sz="2800" dirty="0"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en-US" sz="2800" kern="0" spc="-150" dirty="0" smtClean="0">
                <a:solidFill>
                  <a:srgbClr val="FFFFFF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Regular" pitchFamily="34" charset="-120"/>
              </a:rPr>
              <a:t>Mohsin Sajjad, </a:t>
            </a:r>
            <a:r>
              <a:rPr lang="en-US" sz="2800" kern="0" spc="-150" dirty="0">
                <a:solidFill>
                  <a:srgbClr val="FFFFFF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Regular" pitchFamily="34" charset="-120"/>
              </a:rPr>
              <a:t>Muhamad </a:t>
            </a:r>
            <a:r>
              <a:rPr lang="en-US" sz="2800" kern="0" spc="-150" dirty="0">
                <a:solidFill>
                  <a:srgbClr val="FFFFFF"/>
                </a:solidFill>
                <a:latin typeface="Inter 18pt" panose="02000503000000020004"/>
                <a:ea typeface="Inter 18pt" panose="02000503000000020004" pitchFamily="2" charset="0"/>
                <a:cs typeface="Inter Regular" pitchFamily="34" charset="-120"/>
              </a:rPr>
              <a:t>Musab</a:t>
            </a:r>
            <a:r>
              <a:rPr lang="en-US" sz="2800" kern="0" spc="-150" dirty="0">
                <a:solidFill>
                  <a:srgbClr val="FFFFFF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Regular" pitchFamily="34" charset="-120"/>
              </a:rPr>
              <a:t>, </a:t>
            </a:r>
            <a:r>
              <a:rPr lang="en-US" sz="2800" kern="0" spc="-150" dirty="0" smtClean="0">
                <a:solidFill>
                  <a:srgbClr val="FFFFFF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Regular" pitchFamily="34" charset="-120"/>
              </a:rPr>
              <a:t>Haris Khan</a:t>
            </a:r>
            <a:endParaRPr lang="en-US" sz="2400" dirty="0">
              <a:latin typeface="Inter 18pt" panose="02000503000000020004" pitchFamily="2" charset="0"/>
              <a:ea typeface="Inter 18pt" panose="02000503000000020004" pitchFamily="2" charset="0"/>
            </a:endParaRPr>
          </a:p>
        </p:txBody>
      </p:sp>
      <p:sp>
        <p:nvSpPr>
          <p:cNvPr id="9" name="LetterOfMotivation"/>
          <p:cNvSpPr/>
          <p:nvPr/>
        </p:nvSpPr>
        <p:spPr>
          <a:xfrm>
            <a:off x="6350794" y="3648075"/>
            <a:ext cx="5586413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9600" b="1" dirty="0">
                <a:solidFill>
                  <a:schemeClr val="bg1"/>
                </a:solidFill>
                <a:latin typeface="Inter 18pt" panose="02000503000000020004"/>
                <a:ea typeface="Inter 18pt" panose="02000503000000020004" pitchFamily="2" charset="0"/>
                <a:cs typeface="Poppins" panose="00000500000000000000" pitchFamily="2" charset="0"/>
              </a:rPr>
              <a:t>Cover</a:t>
            </a:r>
            <a:r>
              <a:rPr lang="en-US" sz="9600" b="1" dirty="0">
                <a:solidFill>
                  <a:schemeClr val="bg1"/>
                </a:solidFill>
                <a:latin typeface="Inter 18pt" panose="02000503000000020004" pitchFamily="2" charset="0"/>
                <a:ea typeface="Inter 18pt" panose="02000503000000020004" pitchFamily="2" charset="0"/>
                <a:cs typeface="Poppins" panose="00000500000000000000" pitchFamily="2" charset="0"/>
              </a:rPr>
              <a:t> Letter</a:t>
            </a:r>
            <a:endParaRPr lang="en-US" sz="8800" b="1" dirty="0">
              <a:solidFill>
                <a:schemeClr val="bg1"/>
              </a:solidFill>
              <a:latin typeface="Inter 18pt" panose="02000503000000020004" pitchFamily="2" charset="0"/>
              <a:ea typeface="Inter 18pt" panose="02000503000000020004" pitchFamily="2" charset="0"/>
              <a:cs typeface="Poppins" panose="00000500000000000000" pitchFamily="2" charset="0"/>
            </a:endParaRPr>
          </a:p>
        </p:txBody>
      </p:sp>
      <p:pic>
        <p:nvPicPr>
          <p:cNvPr id="17" name="Slide 3 circle" descr="preencoded.png">
            <a:extLst>
              <a:ext uri="{FF2B5EF4-FFF2-40B4-BE49-F238E27FC236}">
                <a16:creationId xmlns:a16="http://schemas.microsoft.com/office/drawing/2014/main" id="{C661AF36-CCAD-5E64-FB85-1FDCDF39C7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092225" y="0"/>
            <a:ext cx="6248400" cy="10287000"/>
          </a:xfrm>
          <a:prstGeom prst="rect">
            <a:avLst/>
          </a:prstGeom>
        </p:spPr>
      </p:pic>
      <p:pic>
        <p:nvPicPr>
          <p:cNvPr id="18" name="Group_6-ai-brush-removebg-rdoku69r 1">
            <a:extLst>
              <a:ext uri="{FF2B5EF4-FFF2-40B4-BE49-F238E27FC236}">
                <a16:creationId xmlns:a16="http://schemas.microsoft.com/office/drawing/2014/main" id="{69B6028D-FB95-6FE0-8F39-1B5A84D712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301525" y="2371725"/>
            <a:ext cx="5679155" cy="56864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88271C-3333-B034-74EA-787DE795ECA3}"/>
              </a:ext>
            </a:extLst>
          </p:cNvPr>
          <p:cNvGrpSpPr/>
          <p:nvPr/>
        </p:nvGrpSpPr>
        <p:grpSpPr>
          <a:xfrm>
            <a:off x="-4116032" y="266700"/>
            <a:ext cx="10058400" cy="3248025"/>
            <a:chOff x="190500" y="266700"/>
            <a:chExt cx="10058400" cy="3248025"/>
          </a:xfrm>
        </p:grpSpPr>
        <p:sp>
          <p:nvSpPr>
            <p:cNvPr id="20" name="What is a Letter of Motivation">
              <a:extLst>
                <a:ext uri="{FF2B5EF4-FFF2-40B4-BE49-F238E27FC236}">
                  <a16:creationId xmlns:a16="http://schemas.microsoft.com/office/drawing/2014/main" id="{58D78819-5849-5BDD-3F80-924921C410E6}"/>
                </a:ext>
              </a:extLst>
            </p:cNvPr>
            <p:cNvSpPr/>
            <p:nvPr/>
          </p:nvSpPr>
          <p:spPr>
            <a:xfrm>
              <a:off x="190500" y="266700"/>
              <a:ext cx="8620125" cy="876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6900"/>
                </a:lnSpc>
                <a:buNone/>
              </a:pPr>
              <a:r>
                <a:rPr lang="en-US" sz="5700" b="1" kern="0" spc="-225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What is a</a:t>
              </a:r>
              <a:r>
                <a:rPr lang="en-US" sz="5700" b="1" kern="0" spc="-225" dirty="0">
                  <a:solidFill>
                    <a:srgbClr val="EF2C2C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 </a:t>
              </a:r>
              <a:r>
                <a:rPr lang="en-US" sz="5700" b="1" kern="0" spc="-225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Cover Letter ?</a:t>
              </a:r>
              <a:endParaRPr lang="en-US" sz="5700" b="1" dirty="0">
                <a:solidFill>
                  <a:srgbClr val="333E51">
                    <a:alpha val="0"/>
                  </a:srgbClr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1" name="A Letter of Motivation LoM is a formal document used to express interest in a job university program or scholarship It highlights your qualifications skills and goals explaining why you are a strong candidate A well-written LoM helps you stand out by show">
              <a:extLst>
                <a:ext uri="{FF2B5EF4-FFF2-40B4-BE49-F238E27FC236}">
                  <a16:creationId xmlns:a16="http://schemas.microsoft.com/office/drawing/2014/main" id="{C5EEDECF-A8BA-0B93-A0AA-5DD99C930628}"/>
                </a:ext>
              </a:extLst>
            </p:cNvPr>
            <p:cNvSpPr/>
            <p:nvPr/>
          </p:nvSpPr>
          <p:spPr>
            <a:xfrm>
              <a:off x="190500" y="1143000"/>
              <a:ext cx="10058400" cy="23717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2800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A </a:t>
              </a:r>
              <a:r>
                <a:rPr lang="en-US" sz="2800" b="1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Cover Letter </a:t>
              </a:r>
              <a:r>
                <a:rPr lang="en-US" sz="2800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is a one-page document submitted with a job application, introducing yourself and explaining why you're a strong candidate for the position. It highlights your relevant skills, experiences, and enthusiasm for the role, complementing your resume. </a:t>
              </a:r>
              <a:endParaRPr lang="en-US" sz="2775" dirty="0">
                <a:solidFill>
                  <a:srgbClr val="333E51">
                    <a:alpha val="0"/>
                  </a:srgbClr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C9621-8E45-1D5B-45F2-EED9B1613184}"/>
              </a:ext>
            </a:extLst>
          </p:cNvPr>
          <p:cNvGrpSpPr/>
          <p:nvPr/>
        </p:nvGrpSpPr>
        <p:grpSpPr>
          <a:xfrm>
            <a:off x="-10487340" y="3638550"/>
            <a:ext cx="10058400" cy="5086349"/>
            <a:chOff x="190500" y="3638550"/>
            <a:chExt cx="10058400" cy="5086349"/>
          </a:xfrm>
        </p:grpSpPr>
        <p:sp>
          <p:nvSpPr>
            <p:cNvPr id="23" name="What is a Letter of Motivation">
              <a:extLst>
                <a:ext uri="{FF2B5EF4-FFF2-40B4-BE49-F238E27FC236}">
                  <a16:creationId xmlns:a16="http://schemas.microsoft.com/office/drawing/2014/main" id="{48F532CC-7B51-DB4B-426A-431C3AA70189}"/>
                </a:ext>
              </a:extLst>
            </p:cNvPr>
            <p:cNvSpPr/>
            <p:nvPr/>
          </p:nvSpPr>
          <p:spPr>
            <a:xfrm>
              <a:off x="190500" y="3638550"/>
              <a:ext cx="8620125" cy="876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6900"/>
                </a:lnSpc>
                <a:buNone/>
              </a:pPr>
              <a:r>
                <a:rPr lang="en-US" sz="5700" b="1" kern="0" spc="-225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Purpose?</a:t>
              </a:r>
              <a:endParaRPr lang="en-US" sz="57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4" name="A Letter of Motivation LoM is a formal document used to express interest in a job university program or scholarship It highlights your qualifications skills and goals explaining why you are a strong candidate A well-written LoM helps you stand out by show">
              <a:extLst>
                <a:ext uri="{FF2B5EF4-FFF2-40B4-BE49-F238E27FC236}">
                  <a16:creationId xmlns:a16="http://schemas.microsoft.com/office/drawing/2014/main" id="{98DCB579-EC17-23A2-2300-F46C36E5A85A}"/>
                </a:ext>
              </a:extLst>
            </p:cNvPr>
            <p:cNvSpPr/>
            <p:nvPr/>
          </p:nvSpPr>
          <p:spPr>
            <a:xfrm>
              <a:off x="190500" y="4657724"/>
              <a:ext cx="10058400" cy="406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Introduces You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 – It provides a personalized introduction to your application.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Highlights Key Skills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 – Emphasizes your most relevant qualifications and experiences.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Shows Enthusiasm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 – Demonstrates your interest in the role and company.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US" sz="2775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 3 circle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39600" y="0"/>
            <a:ext cx="6248400" cy="10287000"/>
          </a:xfrm>
          <a:prstGeom prst="rect">
            <a:avLst/>
          </a:prstGeom>
        </p:spPr>
      </p:pic>
      <p:pic>
        <p:nvPicPr>
          <p:cNvPr id="6" name="Group_6-ai-brush-removebg-rdoku69r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48900" y="2371725"/>
            <a:ext cx="5679155" cy="56864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D4A642-8CB4-7D89-5AA6-C96F7E507FFE}"/>
              </a:ext>
            </a:extLst>
          </p:cNvPr>
          <p:cNvGrpSpPr/>
          <p:nvPr/>
        </p:nvGrpSpPr>
        <p:grpSpPr>
          <a:xfrm>
            <a:off x="190500" y="266700"/>
            <a:ext cx="10058400" cy="3248025"/>
            <a:chOff x="190500" y="266700"/>
            <a:chExt cx="10058400" cy="3248025"/>
          </a:xfrm>
        </p:grpSpPr>
        <p:sp>
          <p:nvSpPr>
            <p:cNvPr id="8" name="What is a Letter of Motivation"/>
            <p:cNvSpPr/>
            <p:nvPr/>
          </p:nvSpPr>
          <p:spPr>
            <a:xfrm>
              <a:off x="190500" y="266700"/>
              <a:ext cx="8620125" cy="876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6900"/>
                </a:lnSpc>
                <a:buNone/>
              </a:pPr>
              <a:r>
                <a:rPr lang="en-US" sz="5700" b="1" kern="0" spc="-225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What is a</a:t>
              </a:r>
              <a:r>
                <a:rPr lang="en-US" sz="5700" b="1" kern="0" spc="-225" dirty="0">
                  <a:solidFill>
                    <a:srgbClr val="EF2C2C"/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 </a:t>
              </a:r>
              <a:r>
                <a:rPr lang="en-US" sz="5700" b="1" kern="0" spc="-225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Cover Letter ?</a:t>
              </a:r>
              <a:endParaRPr lang="en-US" sz="57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10" name="A Letter of Motivation LoM is a formal document used to express interest in a job university program or scholarship It highlights your qualifications skills and goals explaining why you are a strong candidate A well-written LoM helps you stand out by show"/>
            <p:cNvSpPr/>
            <p:nvPr/>
          </p:nvSpPr>
          <p:spPr>
            <a:xfrm>
              <a:off x="190500" y="1143000"/>
              <a:ext cx="10058400" cy="23717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A </a:t>
              </a: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Cover Letter 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is a one-page document submitted with a job application, introducing yourself and explaining why you're a strong candidate for the position. It highlights your relevant skills, experiences, and enthusiasm for the role, complementing your resume. </a:t>
              </a:r>
              <a:endParaRPr lang="en-US" sz="2775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0E18D5-D0F7-4773-16BC-6171AF9B56E5}"/>
              </a:ext>
            </a:extLst>
          </p:cNvPr>
          <p:cNvGrpSpPr/>
          <p:nvPr/>
        </p:nvGrpSpPr>
        <p:grpSpPr>
          <a:xfrm>
            <a:off x="190500" y="3638550"/>
            <a:ext cx="10058400" cy="5086349"/>
            <a:chOff x="190500" y="3638550"/>
            <a:chExt cx="10058400" cy="5086349"/>
          </a:xfrm>
        </p:grpSpPr>
        <p:sp>
          <p:nvSpPr>
            <p:cNvPr id="14" name="What is a Letter of Motivation">
              <a:extLst>
                <a:ext uri="{FF2B5EF4-FFF2-40B4-BE49-F238E27FC236}">
                  <a16:creationId xmlns:a16="http://schemas.microsoft.com/office/drawing/2014/main" id="{69F735BF-E925-528D-A023-BA62728BF18D}"/>
                </a:ext>
              </a:extLst>
            </p:cNvPr>
            <p:cNvSpPr/>
            <p:nvPr/>
          </p:nvSpPr>
          <p:spPr>
            <a:xfrm>
              <a:off x="190500" y="3638550"/>
              <a:ext cx="8620125" cy="876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6900"/>
                </a:lnSpc>
                <a:buNone/>
              </a:pPr>
              <a:r>
                <a:rPr lang="en-US" sz="5700" b="1" kern="0" spc="-225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  <a:cs typeface="Inter Bold" pitchFamily="34" charset="-120"/>
                </a:rPr>
                <a:t>Purpose?</a:t>
              </a:r>
              <a:endParaRPr lang="en-US" sz="57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15" name="A Letter of Motivation LoM is a formal document used to express interest in a job university program or scholarship It highlights your qualifications skills and goals explaining why you are a strong candidate A well-written LoM helps you stand out by show">
              <a:extLst>
                <a:ext uri="{FF2B5EF4-FFF2-40B4-BE49-F238E27FC236}">
                  <a16:creationId xmlns:a16="http://schemas.microsoft.com/office/drawing/2014/main" id="{3F06F0F4-5B4E-0B52-FD2F-7140BB21A963}"/>
                </a:ext>
              </a:extLst>
            </p:cNvPr>
            <p:cNvSpPr/>
            <p:nvPr/>
          </p:nvSpPr>
          <p:spPr>
            <a:xfrm>
              <a:off x="190500" y="4657724"/>
              <a:ext cx="10058400" cy="40671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Introduces You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 – It provides a personalized introduction to your application.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Highlights Key Skills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 – Emphasizes your most relevant qualifications and experiences.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Shows Enthusiasm</a:t>
              </a:r>
              <a:r>
                <a:rPr lang="en-US" sz="28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 – Demonstrates your interest in the role and company.</a:t>
              </a:r>
            </a:p>
            <a:p>
              <a:pPr marL="457200" indent="-457200" algn="l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US" sz="2775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174D5-352F-D27E-022B-C9C66C884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589" y="10508539"/>
            <a:ext cx="6986821" cy="9130190"/>
          </a:xfrm>
          <a:prstGeom prst="rect">
            <a:avLst/>
          </a:prstGeom>
          <a:ln w="38100">
            <a:solidFill>
              <a:srgbClr val="333E51"/>
            </a:solidFill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E617EC-D7ED-D20D-D81B-CF6F68ED75FB}"/>
              </a:ext>
            </a:extLst>
          </p:cNvPr>
          <p:cNvSpPr txBox="1"/>
          <p:nvPr/>
        </p:nvSpPr>
        <p:spPr>
          <a:xfrm>
            <a:off x="7364506" y="-1594075"/>
            <a:ext cx="35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Guidelines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819525" cy="3209925"/>
          </a:xfrm>
          <a:prstGeom prst="rect">
            <a:avLst/>
          </a:prstGeom>
        </p:spPr>
      </p:pic>
      <p:pic>
        <p:nvPicPr>
          <p:cNvPr id="7" name="Group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925675" y="6800850"/>
            <a:ext cx="3362325" cy="348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88C685-623A-ED0F-2438-69D3C0E26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589" y="1040070"/>
            <a:ext cx="6986821" cy="9130190"/>
          </a:xfrm>
          <a:prstGeom prst="rect">
            <a:avLst/>
          </a:prstGeom>
          <a:ln w="38100">
            <a:solidFill>
              <a:srgbClr val="333E51"/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6C5353-1D27-3D14-6B8B-3FE854127935}"/>
              </a:ext>
            </a:extLst>
          </p:cNvPr>
          <p:cNvSpPr txBox="1"/>
          <p:nvPr/>
        </p:nvSpPr>
        <p:spPr>
          <a:xfrm>
            <a:off x="7364506" y="116740"/>
            <a:ext cx="35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Guidelines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BA166E-9845-5FDC-438D-0802202260CC}"/>
              </a:ext>
            </a:extLst>
          </p:cNvPr>
          <p:cNvGrpSpPr/>
          <p:nvPr/>
        </p:nvGrpSpPr>
        <p:grpSpPr>
          <a:xfrm>
            <a:off x="18833078" y="947737"/>
            <a:ext cx="3921307" cy="2215991"/>
            <a:chOff x="13015913" y="862250"/>
            <a:chExt cx="3921307" cy="22159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EF33BF-5C87-C287-C5F3-56AA99521EE3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48F58-E110-E2B8-0A95-C399A7DFF665}"/>
                </a:ext>
              </a:extLst>
            </p:cNvPr>
            <p:cNvSpPr txBox="1"/>
            <p:nvPr/>
          </p:nvSpPr>
          <p:spPr>
            <a:xfrm>
              <a:off x="13668376" y="1804689"/>
              <a:ext cx="3268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Sender’s Details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C6E8D7-948E-5567-136E-CC5DB216B3BC}"/>
              </a:ext>
            </a:extLst>
          </p:cNvPr>
          <p:cNvGrpSpPr/>
          <p:nvPr/>
        </p:nvGrpSpPr>
        <p:grpSpPr>
          <a:xfrm>
            <a:off x="18805545" y="4776787"/>
            <a:ext cx="3913292" cy="2215991"/>
            <a:chOff x="13015913" y="862250"/>
            <a:chExt cx="3913292" cy="22159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B519A-4ADC-C77D-450A-7C4BA891EAC9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778C0E-292E-C502-D67A-D8E5610C6B1C}"/>
                </a:ext>
              </a:extLst>
            </p:cNvPr>
            <p:cNvSpPr txBox="1"/>
            <p:nvPr/>
          </p:nvSpPr>
          <p:spPr>
            <a:xfrm>
              <a:off x="13668376" y="1804689"/>
              <a:ext cx="3260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Receiver Details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7C962E-DCB9-CA7C-EAAF-858EA8089A09}"/>
              </a:ext>
            </a:extLst>
          </p:cNvPr>
          <p:cNvGrpSpPr/>
          <p:nvPr/>
        </p:nvGrpSpPr>
        <p:grpSpPr>
          <a:xfrm rot="10800000">
            <a:off x="-2791310" y="7924504"/>
            <a:ext cx="2867531" cy="2215991"/>
            <a:chOff x="13015913" y="862250"/>
            <a:chExt cx="2867531" cy="22159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3DA7CA-1B00-84B1-E8C7-17E0BF383A00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E0209F-A232-AFA3-6481-6870F987372D}"/>
                </a:ext>
              </a:extLst>
            </p:cNvPr>
            <p:cNvSpPr txBox="1"/>
            <p:nvPr/>
          </p:nvSpPr>
          <p:spPr>
            <a:xfrm rot="10800000">
              <a:off x="13730290" y="1804689"/>
              <a:ext cx="21531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23E23B-00A4-B846-CFAF-D7C32134203E}"/>
              </a:ext>
            </a:extLst>
          </p:cNvPr>
          <p:cNvGrpSpPr/>
          <p:nvPr/>
        </p:nvGrpSpPr>
        <p:grpSpPr>
          <a:xfrm rot="10800000" flipH="1">
            <a:off x="12369332" y="6992778"/>
            <a:ext cx="2795347" cy="1107996"/>
            <a:chOff x="12697847" y="1527714"/>
            <a:chExt cx="279534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0A8FC2-0A8C-BA56-2635-FBC20368D588}"/>
                </a:ext>
              </a:extLst>
            </p:cNvPr>
            <p:cNvSpPr txBox="1"/>
            <p:nvPr/>
          </p:nvSpPr>
          <p:spPr>
            <a:xfrm>
              <a:off x="12697847" y="1527714"/>
              <a:ext cx="7191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333E51">
                      <a:alpha val="0"/>
                    </a:srgbClr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6600" b="1" dirty="0">
                <a:solidFill>
                  <a:srgbClr val="333E51">
                    <a:alpha val="0"/>
                  </a:srgbClr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B8795A-D9AA-3E11-21FA-1701970B7A79}"/>
                </a:ext>
              </a:extLst>
            </p:cNvPr>
            <p:cNvSpPr txBox="1"/>
            <p:nvPr/>
          </p:nvSpPr>
          <p:spPr>
            <a:xfrm rot="10800000">
              <a:off x="13416985" y="1827992"/>
              <a:ext cx="2076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Salutation</a:t>
              </a:r>
              <a:endParaRPr lang="en-US" sz="3200" dirty="0">
                <a:solidFill>
                  <a:srgbClr val="333E51">
                    <a:alpha val="0"/>
                  </a:srgb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3121E-C218-D45A-8B14-A9EFE80D9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8" descr="preencoded.png">
            <a:extLst>
              <a:ext uri="{FF2B5EF4-FFF2-40B4-BE49-F238E27FC236}">
                <a16:creationId xmlns:a16="http://schemas.microsoft.com/office/drawing/2014/main" id="{EEF70410-AF69-AF85-C751-A7051E4C1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819525" cy="3209925"/>
          </a:xfrm>
          <a:prstGeom prst="rect">
            <a:avLst/>
          </a:prstGeom>
        </p:spPr>
      </p:pic>
      <p:pic>
        <p:nvPicPr>
          <p:cNvPr id="7" name="Group 10" descr="preencoded.png">
            <a:extLst>
              <a:ext uri="{FF2B5EF4-FFF2-40B4-BE49-F238E27FC236}">
                <a16:creationId xmlns:a16="http://schemas.microsoft.com/office/drawing/2014/main" id="{7194BDC1-CEE5-BE03-738F-B10980123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925675" y="6800850"/>
            <a:ext cx="3362325" cy="348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F2D237-856C-DCF5-3CB9-22418F37B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389" y="1040070"/>
            <a:ext cx="14157222" cy="18500277"/>
          </a:xfrm>
          <a:prstGeom prst="rect">
            <a:avLst/>
          </a:prstGeom>
          <a:ln w="38100">
            <a:solidFill>
              <a:srgbClr val="333E51"/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FA8653-DF57-9ED2-3172-FEB67ADBFD28}"/>
              </a:ext>
            </a:extLst>
          </p:cNvPr>
          <p:cNvSpPr txBox="1"/>
          <p:nvPr/>
        </p:nvSpPr>
        <p:spPr>
          <a:xfrm>
            <a:off x="7364506" y="116740"/>
            <a:ext cx="35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Guidelines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84AF3E-7B2B-15E9-5B50-11827F63F3AC}"/>
              </a:ext>
            </a:extLst>
          </p:cNvPr>
          <p:cNvGrpSpPr/>
          <p:nvPr/>
        </p:nvGrpSpPr>
        <p:grpSpPr>
          <a:xfrm>
            <a:off x="13936612" y="947737"/>
            <a:ext cx="3921307" cy="2215991"/>
            <a:chOff x="13015913" y="862250"/>
            <a:chExt cx="3921307" cy="22159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E90C3F-9260-3279-44BE-0C24F34844BF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98297C-C4CB-F4C1-ED9A-E46EB81530ED}"/>
                </a:ext>
              </a:extLst>
            </p:cNvPr>
            <p:cNvSpPr txBox="1"/>
            <p:nvPr/>
          </p:nvSpPr>
          <p:spPr>
            <a:xfrm>
              <a:off x="13668376" y="1804689"/>
              <a:ext cx="3268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Sender’s Details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15C6F3-AAA8-5912-E2E2-1D7A86592E93}"/>
              </a:ext>
            </a:extLst>
          </p:cNvPr>
          <p:cNvGrpSpPr/>
          <p:nvPr/>
        </p:nvGrpSpPr>
        <p:grpSpPr>
          <a:xfrm>
            <a:off x="6534879" y="4776787"/>
            <a:ext cx="3913292" cy="2215991"/>
            <a:chOff x="13015913" y="862250"/>
            <a:chExt cx="3913292" cy="22159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758123-2DAE-FFE1-9BAF-C7965E93D5A0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69A195-73EB-8732-4073-ACA2BB9FC2E0}"/>
                </a:ext>
              </a:extLst>
            </p:cNvPr>
            <p:cNvSpPr txBox="1"/>
            <p:nvPr/>
          </p:nvSpPr>
          <p:spPr>
            <a:xfrm>
              <a:off x="13668376" y="1804689"/>
              <a:ext cx="3260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Receiver Details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A51717-6D78-C3E0-BC61-1059A9BE1601}"/>
              </a:ext>
            </a:extLst>
          </p:cNvPr>
          <p:cNvGrpSpPr/>
          <p:nvPr/>
        </p:nvGrpSpPr>
        <p:grpSpPr>
          <a:xfrm rot="10800000">
            <a:off x="305853" y="7924504"/>
            <a:ext cx="2867531" cy="2215991"/>
            <a:chOff x="13015913" y="862250"/>
            <a:chExt cx="2867531" cy="22159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146E3D-39E7-1B90-7A5D-A73A566D31FF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40BA80-3712-9ED7-E43F-F92BC93A2B50}"/>
                </a:ext>
              </a:extLst>
            </p:cNvPr>
            <p:cNvSpPr txBox="1"/>
            <p:nvPr/>
          </p:nvSpPr>
          <p:spPr>
            <a:xfrm rot="10800000">
              <a:off x="13730290" y="1804689"/>
              <a:ext cx="21531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F79CDD-69DE-AD86-C464-B58466DB96DB}"/>
              </a:ext>
            </a:extLst>
          </p:cNvPr>
          <p:cNvGrpSpPr/>
          <p:nvPr/>
        </p:nvGrpSpPr>
        <p:grpSpPr>
          <a:xfrm rot="10800000" flipH="1">
            <a:off x="5142616" y="6992778"/>
            <a:ext cx="2795347" cy="1107996"/>
            <a:chOff x="12697847" y="1527714"/>
            <a:chExt cx="2795347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D084B7-E462-5969-87F7-906B06534ABE}"/>
                </a:ext>
              </a:extLst>
            </p:cNvPr>
            <p:cNvSpPr txBox="1"/>
            <p:nvPr/>
          </p:nvSpPr>
          <p:spPr>
            <a:xfrm>
              <a:off x="12697847" y="1527714"/>
              <a:ext cx="7191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66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A5A7C1-F967-3890-2816-ABBD2B0FDFAB}"/>
                </a:ext>
              </a:extLst>
            </p:cNvPr>
            <p:cNvSpPr txBox="1"/>
            <p:nvPr/>
          </p:nvSpPr>
          <p:spPr>
            <a:xfrm rot="10800000">
              <a:off x="13416985" y="1827992"/>
              <a:ext cx="2076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Salutation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F084C5-690B-3706-0DDE-A81E8A80CE28}"/>
              </a:ext>
            </a:extLst>
          </p:cNvPr>
          <p:cNvGrpSpPr/>
          <p:nvPr/>
        </p:nvGrpSpPr>
        <p:grpSpPr>
          <a:xfrm>
            <a:off x="16979501" y="356099"/>
            <a:ext cx="3163087" cy="2215991"/>
            <a:chOff x="13015913" y="862250"/>
            <a:chExt cx="3163087" cy="22159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BE1A3D-D9BE-1FFD-3553-4F63B251FA08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>
                      <a:alpha val="0"/>
                    </a:srgbClr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>
                    <a:alpha val="0"/>
                  </a:srgbClr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6A45AE-DAC1-21B7-A0B2-8A13A7581AF0}"/>
                </a:ext>
              </a:extLst>
            </p:cNvPr>
            <p:cNvSpPr txBox="1"/>
            <p:nvPr/>
          </p:nvSpPr>
          <p:spPr>
            <a:xfrm>
              <a:off x="13668376" y="1804689"/>
              <a:ext cx="2510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>
                      <a:alpha val="0"/>
                    </a:srgbClr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 2</a:t>
              </a:r>
              <a:endParaRPr lang="en-US" sz="3200" dirty="0">
                <a:solidFill>
                  <a:srgbClr val="333E51">
                    <a:alpha val="0"/>
                  </a:srgb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F45D57-D3CB-6DDC-B7E6-1BF596A76497}"/>
              </a:ext>
            </a:extLst>
          </p:cNvPr>
          <p:cNvGrpSpPr/>
          <p:nvPr/>
        </p:nvGrpSpPr>
        <p:grpSpPr>
          <a:xfrm>
            <a:off x="18396282" y="2765583"/>
            <a:ext cx="3169499" cy="2215991"/>
            <a:chOff x="13015913" y="862250"/>
            <a:chExt cx="3169499" cy="22159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00C666-5E36-4ED9-B659-572040C8CC0D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21A188-45ED-C0E0-A6BB-09494870AB4E}"/>
                </a:ext>
              </a:extLst>
            </p:cNvPr>
            <p:cNvSpPr txBox="1"/>
            <p:nvPr/>
          </p:nvSpPr>
          <p:spPr>
            <a:xfrm>
              <a:off x="13668376" y="1804689"/>
              <a:ext cx="2517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 3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1398CC-70E4-07F0-5D03-D06B4596DDBE}"/>
              </a:ext>
            </a:extLst>
          </p:cNvPr>
          <p:cNvGrpSpPr/>
          <p:nvPr/>
        </p:nvGrpSpPr>
        <p:grpSpPr>
          <a:xfrm rot="10800000">
            <a:off x="-3337383" y="5417278"/>
            <a:ext cx="3242634" cy="2215991"/>
            <a:chOff x="13015913" y="862250"/>
            <a:chExt cx="3242634" cy="221599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D8931-64C1-AEBB-30F3-FC904EFC8026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178B18-CC40-8B12-D3A9-B2F8171DF540}"/>
                </a:ext>
              </a:extLst>
            </p:cNvPr>
            <p:cNvSpPr txBox="1"/>
            <p:nvPr/>
          </p:nvSpPr>
          <p:spPr>
            <a:xfrm rot="10800000">
              <a:off x="13730290" y="1804689"/>
              <a:ext cx="2528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 4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2834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98305-344E-FDD7-C186-F4387843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8" descr="preencoded.png">
            <a:extLst>
              <a:ext uri="{FF2B5EF4-FFF2-40B4-BE49-F238E27FC236}">
                <a16:creationId xmlns:a16="http://schemas.microsoft.com/office/drawing/2014/main" id="{160051AB-463C-13E3-4F9D-AE14AB141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819525" cy="3209925"/>
          </a:xfrm>
          <a:prstGeom prst="rect">
            <a:avLst/>
          </a:prstGeom>
        </p:spPr>
      </p:pic>
      <p:pic>
        <p:nvPicPr>
          <p:cNvPr id="7" name="Group 10" descr="preencoded.png">
            <a:extLst>
              <a:ext uri="{FF2B5EF4-FFF2-40B4-BE49-F238E27FC236}">
                <a16:creationId xmlns:a16="http://schemas.microsoft.com/office/drawing/2014/main" id="{D3F54AC1-F469-B405-69BB-5FB02B0A8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925675" y="6800850"/>
            <a:ext cx="3362325" cy="348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51A253-9E6A-76C7-2A74-1010E1014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827" y="-9215421"/>
            <a:ext cx="14157222" cy="18500277"/>
          </a:xfrm>
          <a:prstGeom prst="rect">
            <a:avLst/>
          </a:prstGeom>
          <a:ln w="38100">
            <a:solidFill>
              <a:srgbClr val="333E51"/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E0D568-A5D9-CDB9-4633-C594064E22D2}"/>
              </a:ext>
            </a:extLst>
          </p:cNvPr>
          <p:cNvSpPr txBox="1"/>
          <p:nvPr/>
        </p:nvSpPr>
        <p:spPr>
          <a:xfrm>
            <a:off x="7364506" y="-1262450"/>
            <a:ext cx="35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Guidelines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09465-1B94-C439-6958-6F5D029A1A8C}"/>
              </a:ext>
            </a:extLst>
          </p:cNvPr>
          <p:cNvGrpSpPr/>
          <p:nvPr/>
        </p:nvGrpSpPr>
        <p:grpSpPr>
          <a:xfrm>
            <a:off x="14472274" y="356099"/>
            <a:ext cx="3163087" cy="2215991"/>
            <a:chOff x="13015913" y="862250"/>
            <a:chExt cx="3163087" cy="22159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72921A-2568-C2BD-22B7-1AAEF4316A48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ABCD13-C646-4995-C541-D38AAFA5D067}"/>
                </a:ext>
              </a:extLst>
            </p:cNvPr>
            <p:cNvSpPr txBox="1"/>
            <p:nvPr/>
          </p:nvSpPr>
          <p:spPr>
            <a:xfrm>
              <a:off x="13668376" y="1804689"/>
              <a:ext cx="2510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 2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B741F6-1E74-3CD2-01AB-6BEB094F4AAB}"/>
              </a:ext>
            </a:extLst>
          </p:cNvPr>
          <p:cNvGrpSpPr/>
          <p:nvPr/>
        </p:nvGrpSpPr>
        <p:grpSpPr>
          <a:xfrm>
            <a:off x="14650191" y="2765583"/>
            <a:ext cx="3169499" cy="2215991"/>
            <a:chOff x="13015913" y="862250"/>
            <a:chExt cx="3169499" cy="22159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B7A8EF-7F2F-30F7-A137-8742CF262187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FB9A0B-2EDF-A7E2-2273-56256BDDC285}"/>
                </a:ext>
              </a:extLst>
            </p:cNvPr>
            <p:cNvSpPr txBox="1"/>
            <p:nvPr/>
          </p:nvSpPr>
          <p:spPr>
            <a:xfrm>
              <a:off x="13668376" y="1804689"/>
              <a:ext cx="2517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 3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A191C-DD91-2186-B781-4F3B9288180D}"/>
              </a:ext>
            </a:extLst>
          </p:cNvPr>
          <p:cNvGrpSpPr/>
          <p:nvPr/>
        </p:nvGrpSpPr>
        <p:grpSpPr>
          <a:xfrm rot="10800000">
            <a:off x="25253" y="5417278"/>
            <a:ext cx="3242634" cy="2215991"/>
            <a:chOff x="13015913" y="862250"/>
            <a:chExt cx="3242634" cy="22159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BAE3D3-C349-383D-76F2-711719DE7A7D}"/>
                </a:ext>
              </a:extLst>
            </p:cNvPr>
            <p:cNvSpPr txBox="1"/>
            <p:nvPr/>
          </p:nvSpPr>
          <p:spPr>
            <a:xfrm>
              <a:off x="13015913" y="862250"/>
              <a:ext cx="71913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333E51"/>
                  </a:solidFill>
                  <a:latin typeface="+mj-lt"/>
                  <a:ea typeface="Inter 18pt" panose="02000503000000020004" pitchFamily="2" charset="0"/>
                </a:rPr>
                <a:t>}</a:t>
              </a:r>
              <a:endParaRPr lang="en-US" sz="1380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A9E737-4FAC-1C13-3BE9-D3D596CBC8E4}"/>
                </a:ext>
              </a:extLst>
            </p:cNvPr>
            <p:cNvSpPr txBox="1"/>
            <p:nvPr/>
          </p:nvSpPr>
          <p:spPr>
            <a:xfrm rot="10800000">
              <a:off x="13730290" y="1804689"/>
              <a:ext cx="2528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solidFill>
                    <a:srgbClr val="333E51"/>
                  </a:solidFill>
                  <a:latin typeface="Inter 18pt" panose="02000503000000020004" pitchFamily="2" charset="0"/>
                  <a:ea typeface="Inter 18pt" panose="02000503000000020004" pitchFamily="2" charset="0"/>
                </a:rPr>
                <a:t>Paragraph 4</a:t>
              </a:r>
              <a:endParaRPr lang="en-US" sz="3200" dirty="0">
                <a:solidFill>
                  <a:srgbClr val="333E51"/>
                </a:solidFill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E7CF9-369B-142E-2664-7C603AE8A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18406"/>
              </p:ext>
            </p:extLst>
          </p:nvPr>
        </p:nvGraphicFramePr>
        <p:xfrm>
          <a:off x="2240280" y="10365106"/>
          <a:ext cx="13807440" cy="5193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45110">
                  <a:extLst>
                    <a:ext uri="{9D8B030D-6E8A-4147-A177-3AD203B41FA5}">
                      <a16:colId xmlns:a16="http://schemas.microsoft.com/office/drawing/2014/main" val="1315553197"/>
                    </a:ext>
                  </a:extLst>
                </a:gridCol>
                <a:gridCol w="5935227">
                  <a:extLst>
                    <a:ext uri="{9D8B030D-6E8A-4147-A177-3AD203B41FA5}">
                      <a16:colId xmlns:a16="http://schemas.microsoft.com/office/drawing/2014/main" val="1558153940"/>
                    </a:ext>
                  </a:extLst>
                </a:gridCol>
                <a:gridCol w="5627103">
                  <a:extLst>
                    <a:ext uri="{9D8B030D-6E8A-4147-A177-3AD203B41FA5}">
                      <a16:colId xmlns:a16="http://schemas.microsoft.com/office/drawing/2014/main" val="3597005635"/>
                    </a:ext>
                  </a:extLst>
                </a:gridCol>
              </a:tblGrid>
              <a:tr h="8321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Feature</a:t>
                      </a:r>
                    </a:p>
                  </a:txBody>
                  <a:tcPr anchor="ctr">
                    <a:solidFill>
                      <a:srgbClr val="F03A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Cover Letter</a:t>
                      </a:r>
                    </a:p>
                  </a:txBody>
                  <a:tcPr anchor="ctr">
                    <a:solidFill>
                      <a:srgbClr val="F03A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Motivation Letter</a:t>
                      </a:r>
                    </a:p>
                  </a:txBody>
                  <a:tcPr anchor="ctr">
                    <a:solidFill>
                      <a:srgbClr val="F03A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59043"/>
                  </a:ext>
                </a:extLst>
              </a:tr>
              <a:tr h="126004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Purpose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Supports a job application by highlighting skills and experience.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Explains motivation for applying to an academic or volunteer opportunity.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09895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Focus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Work experience and job-related skills.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Passion, goals, and reasons for applying.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535574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Usage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Job applications.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University admissions, scholarships, research programs.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344001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Tone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Professional and concise.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Personal and persuasive.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791481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Length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Typically, </a:t>
                      </a:r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1 page</a:t>
                      </a:r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 (250-400 words).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Can be </a:t>
                      </a:r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1-2 pages</a:t>
                      </a:r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 depending on requirements.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584834"/>
                  </a:ext>
                </a:extLst>
              </a:tr>
            </a:tbl>
          </a:graphicData>
        </a:graphic>
      </p:graphicFrame>
      <p:sp>
        <p:nvSpPr>
          <p:cNvPr id="5" name="Examples">
            <a:extLst>
              <a:ext uri="{FF2B5EF4-FFF2-40B4-BE49-F238E27FC236}">
                <a16:creationId xmlns:a16="http://schemas.microsoft.com/office/drawing/2014/main" id="{7C399724-BCA6-8E8B-8878-CAD08873B90F}"/>
              </a:ext>
            </a:extLst>
          </p:cNvPr>
          <p:cNvSpPr/>
          <p:nvPr/>
        </p:nvSpPr>
        <p:spPr>
          <a:xfrm>
            <a:off x="7414592" y="-1412698"/>
            <a:ext cx="314863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925"/>
              </a:lnSpc>
              <a:buNone/>
            </a:pPr>
            <a:r>
              <a:rPr lang="en-US" sz="4875" b="1" kern="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Bold" pitchFamily="34" charset="-120"/>
              </a:rPr>
              <a:t>Difference</a:t>
            </a:r>
            <a:endParaRPr lang="en-US" sz="4875" dirty="0">
              <a:latin typeface="Inter 18pt" panose="02000503000000020004" pitchFamily="2" charset="0"/>
              <a:ea typeface="Inter 18p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528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87425" y="0"/>
            <a:ext cx="4600575" cy="4438650"/>
          </a:xfrm>
          <a:prstGeom prst="rect">
            <a:avLst/>
          </a:prstGeom>
        </p:spPr>
      </p:pic>
      <p:pic>
        <p:nvPicPr>
          <p:cNvPr id="3" name="Ellips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590800" y="0"/>
            <a:ext cx="3743325" cy="10287000"/>
          </a:xfrm>
          <a:prstGeom prst="rect">
            <a:avLst/>
          </a:prstGeom>
        </p:spPr>
      </p:pic>
      <p:pic>
        <p:nvPicPr>
          <p:cNvPr id="4" name="Ellips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846826" y="0"/>
            <a:ext cx="3867150" cy="10287000"/>
          </a:xfrm>
          <a:prstGeom prst="rect">
            <a:avLst/>
          </a:prstGeom>
        </p:spPr>
      </p:pic>
      <p:pic>
        <p:nvPicPr>
          <p:cNvPr id="5" name="Ellips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6534150"/>
            <a:ext cx="5848350" cy="3752850"/>
          </a:xfrm>
          <a:prstGeom prst="rect">
            <a:avLst/>
          </a:prstGeom>
        </p:spPr>
      </p:pic>
      <p:pic>
        <p:nvPicPr>
          <p:cNvPr id="6" name="Ellips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7477125"/>
            <a:ext cx="4914900" cy="2809875"/>
          </a:xfrm>
          <a:prstGeom prst="rect">
            <a:avLst/>
          </a:prstGeom>
        </p:spPr>
      </p:pic>
      <p:sp>
        <p:nvSpPr>
          <p:cNvPr id="9" name="Examples"/>
          <p:cNvSpPr/>
          <p:nvPr/>
        </p:nvSpPr>
        <p:spPr>
          <a:xfrm>
            <a:off x="7414592" y="358952"/>
            <a:ext cx="314863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925"/>
              </a:lnSpc>
              <a:buNone/>
            </a:pPr>
            <a:r>
              <a:rPr lang="en-US" sz="4875" b="1" kern="0" dirty="0">
                <a:solidFill>
                  <a:srgbClr val="333E51"/>
                </a:solidFill>
                <a:latin typeface="Inter 18pt" panose="02000503000000020004" pitchFamily="2" charset="0"/>
                <a:ea typeface="Inter 18pt" panose="02000503000000020004" pitchFamily="2" charset="0"/>
                <a:cs typeface="Inter Bold" pitchFamily="34" charset="-120"/>
              </a:rPr>
              <a:t>Difference</a:t>
            </a:r>
            <a:endParaRPr lang="en-US" sz="4875" dirty="0">
              <a:latin typeface="Inter 18pt" panose="02000503000000020004" pitchFamily="2" charset="0"/>
              <a:ea typeface="Inter 18pt" panose="02000503000000020004" pitchFamily="2" charset="0"/>
            </a:endParaRPr>
          </a:p>
        </p:txBody>
      </p:sp>
      <p:sp>
        <p:nvSpPr>
          <p:cNvPr id="10" name="name_04"/>
          <p:cNvSpPr/>
          <p:nvPr/>
        </p:nvSpPr>
        <p:spPr>
          <a:xfrm>
            <a:off x="16878300" y="428625"/>
            <a:ext cx="1171575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175"/>
              </a:lnSpc>
              <a:buNone/>
            </a:pPr>
            <a:r>
              <a:rPr lang="en-US" sz="6750" b="1" kern="0" spc="-30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04</a:t>
            </a:r>
            <a:endParaRPr lang="en-US" sz="675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93CB61-EE9F-ED98-7592-E3D9AB3B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53758"/>
              </p:ext>
            </p:extLst>
          </p:nvPr>
        </p:nvGraphicFramePr>
        <p:xfrm>
          <a:off x="2196738" y="2726056"/>
          <a:ext cx="13807440" cy="5193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45110">
                  <a:extLst>
                    <a:ext uri="{9D8B030D-6E8A-4147-A177-3AD203B41FA5}">
                      <a16:colId xmlns:a16="http://schemas.microsoft.com/office/drawing/2014/main" val="1315553197"/>
                    </a:ext>
                  </a:extLst>
                </a:gridCol>
                <a:gridCol w="5935227">
                  <a:extLst>
                    <a:ext uri="{9D8B030D-6E8A-4147-A177-3AD203B41FA5}">
                      <a16:colId xmlns:a16="http://schemas.microsoft.com/office/drawing/2014/main" val="1558153940"/>
                    </a:ext>
                  </a:extLst>
                </a:gridCol>
                <a:gridCol w="5627103">
                  <a:extLst>
                    <a:ext uri="{9D8B030D-6E8A-4147-A177-3AD203B41FA5}">
                      <a16:colId xmlns:a16="http://schemas.microsoft.com/office/drawing/2014/main" val="3597005635"/>
                    </a:ext>
                  </a:extLst>
                </a:gridCol>
              </a:tblGrid>
              <a:tr h="8321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Feature</a:t>
                      </a:r>
                    </a:p>
                  </a:txBody>
                  <a:tcPr anchor="ctr">
                    <a:solidFill>
                      <a:srgbClr val="F03A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Cover Letter</a:t>
                      </a:r>
                    </a:p>
                  </a:txBody>
                  <a:tcPr anchor="ctr">
                    <a:solidFill>
                      <a:srgbClr val="F03A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Motivation Letter</a:t>
                      </a:r>
                    </a:p>
                  </a:txBody>
                  <a:tcPr anchor="ctr">
                    <a:solidFill>
                      <a:srgbClr val="F03A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59043"/>
                  </a:ext>
                </a:extLst>
              </a:tr>
              <a:tr h="126004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Purpose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Supports a job application by highlighting skills and experience.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Explains motivation for applying to an academic or volunteer opportunity.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09895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Focus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Work experience and job-related skills.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Passion, goals, and reasons for applying.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535574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Usage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Job applications.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University admissions, scholarships, research programs.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344001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Tone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Professional and concise.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Personal and persuasive.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791481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Length</a:t>
                      </a:r>
                      <a:endParaRPr lang="en-US" sz="2400" dirty="0">
                        <a:latin typeface="Inter 18pt" panose="02000503000000020004" pitchFamily="2" charset="0"/>
                        <a:ea typeface="Inter 18pt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Typically, </a:t>
                      </a:r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1 page</a:t>
                      </a:r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 (250-400 words).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Can be </a:t>
                      </a:r>
                      <a:r>
                        <a:rPr lang="en-US" sz="2400" b="1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1-2 pages</a:t>
                      </a:r>
                      <a:r>
                        <a:rPr lang="en-US" sz="2400" dirty="0">
                          <a:latin typeface="Inter 18pt" panose="02000503000000020004" pitchFamily="2" charset="0"/>
                          <a:ea typeface="Inter 18pt" panose="02000503000000020004" pitchFamily="2" charset="0"/>
                        </a:rPr>
                        <a:t> depending on requirements.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58483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397</Words>
  <Application>Microsoft Office PowerPoint</Application>
  <PresentationFormat>Custom</PresentationFormat>
  <Paragraphs>92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Calibri Light</vt:lpstr>
      <vt:lpstr>Inter 18pt</vt:lpstr>
      <vt:lpstr>Inter Bold</vt:lpstr>
      <vt:lpstr>Inter Light</vt:lpstr>
      <vt:lpstr>Inter Regular</vt:lpstr>
      <vt:lpstr>Inter Semi Bold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T470s</cp:lastModifiedBy>
  <cp:revision>7</cp:revision>
  <dcterms:created xsi:type="dcterms:W3CDTF">2025-02-25T16:45:57Z</dcterms:created>
  <dcterms:modified xsi:type="dcterms:W3CDTF">2025-03-11T08:29:26Z</dcterms:modified>
</cp:coreProperties>
</file>